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0" r:id="rId2"/>
    <p:sldId id="273" r:id="rId3"/>
    <p:sldId id="289" r:id="rId4"/>
    <p:sldId id="287" r:id="rId5"/>
    <p:sldId id="291" r:id="rId6"/>
    <p:sldId id="281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5" d="100"/>
          <a:sy n="65" d="100"/>
        </p:scale>
        <p:origin x="37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ňa Handschuhová" userId="f277279b34a507f1" providerId="LiveId" clId="{FFECFBB6-C069-41DA-B5AC-7F6E0BFD1E18}"/>
    <pc:docChg chg="modSld">
      <pc:chgData name="Soňa Handschuhová" userId="f277279b34a507f1" providerId="LiveId" clId="{FFECFBB6-C069-41DA-B5AC-7F6E0BFD1E18}" dt="2022-12-11T17:05:58.822" v="34" actId="207"/>
      <pc:docMkLst>
        <pc:docMk/>
      </pc:docMkLst>
      <pc:sldChg chg="modSp mod">
        <pc:chgData name="Soňa Handschuhová" userId="f277279b34a507f1" providerId="LiveId" clId="{FFECFBB6-C069-41DA-B5AC-7F6E0BFD1E18}" dt="2022-12-11T17:03:35.409" v="0" actId="1076"/>
        <pc:sldMkLst>
          <pc:docMk/>
          <pc:sldMk cId="0" sldId="260"/>
        </pc:sldMkLst>
        <pc:picChg chg="mod">
          <ac:chgData name="Soňa Handschuhová" userId="f277279b34a507f1" providerId="LiveId" clId="{FFECFBB6-C069-41DA-B5AC-7F6E0BFD1E18}" dt="2022-12-11T17:03:35.409" v="0" actId="1076"/>
          <ac:picMkLst>
            <pc:docMk/>
            <pc:sldMk cId="0" sldId="260"/>
            <ac:picMk id="16" creationId="{28F0227E-4458-82C6-9F3F-CEC68AC2A37F}"/>
          </ac:picMkLst>
        </pc:picChg>
      </pc:sldChg>
      <pc:sldChg chg="modSp mod">
        <pc:chgData name="Soňa Handschuhová" userId="f277279b34a507f1" providerId="LiveId" clId="{FFECFBB6-C069-41DA-B5AC-7F6E0BFD1E18}" dt="2022-12-11T17:03:50.710" v="1" actId="1076"/>
        <pc:sldMkLst>
          <pc:docMk/>
          <pc:sldMk cId="1965482892" sldId="273"/>
        </pc:sldMkLst>
        <pc:picChg chg="mod">
          <ac:chgData name="Soňa Handschuhová" userId="f277279b34a507f1" providerId="LiveId" clId="{FFECFBB6-C069-41DA-B5AC-7F6E0BFD1E18}" dt="2022-12-11T17:03:50.710" v="1" actId="1076"/>
          <ac:picMkLst>
            <pc:docMk/>
            <pc:sldMk cId="1965482892" sldId="273"/>
            <ac:picMk id="9" creationId="{3D68039B-1124-2F09-EE76-2FF85F97226D}"/>
          </ac:picMkLst>
        </pc:picChg>
      </pc:sldChg>
      <pc:sldChg chg="modSp mod">
        <pc:chgData name="Soňa Handschuhová" userId="f277279b34a507f1" providerId="LiveId" clId="{FFECFBB6-C069-41DA-B5AC-7F6E0BFD1E18}" dt="2022-12-11T17:04:44.735" v="2" actId="1076"/>
        <pc:sldMkLst>
          <pc:docMk/>
          <pc:sldMk cId="3400094853" sldId="289"/>
        </pc:sldMkLst>
        <pc:picChg chg="mod">
          <ac:chgData name="Soňa Handschuhová" userId="f277279b34a507f1" providerId="LiveId" clId="{FFECFBB6-C069-41DA-B5AC-7F6E0BFD1E18}" dt="2022-12-11T17:04:44.735" v="2" actId="1076"/>
          <ac:picMkLst>
            <pc:docMk/>
            <pc:sldMk cId="3400094853" sldId="289"/>
            <ac:picMk id="8" creationId="{3DAC87D4-9CD8-EDF1-C579-F94BAE7AB331}"/>
          </ac:picMkLst>
        </pc:picChg>
      </pc:sldChg>
      <pc:sldChg chg="modSp mod">
        <pc:chgData name="Soňa Handschuhová" userId="f277279b34a507f1" providerId="LiveId" clId="{FFECFBB6-C069-41DA-B5AC-7F6E0BFD1E18}" dt="2022-12-11T17:05:58.822" v="34" actId="207"/>
        <pc:sldMkLst>
          <pc:docMk/>
          <pc:sldMk cId="3063677260" sldId="291"/>
        </pc:sldMkLst>
        <pc:spChg chg="mod">
          <ac:chgData name="Soňa Handschuhová" userId="f277279b34a507f1" providerId="LiveId" clId="{FFECFBB6-C069-41DA-B5AC-7F6E0BFD1E18}" dt="2022-12-11T17:05:58.822" v="34" actId="207"/>
          <ac:spMkLst>
            <pc:docMk/>
            <pc:sldMk cId="3063677260" sldId="291"/>
            <ac:spMk id="13" creationId="{5CF573E5-8519-41ED-B10B-E6EFB0BBD939}"/>
          </ac:spMkLst>
        </pc:spChg>
        <pc:picChg chg="mod">
          <ac:chgData name="Soňa Handschuhová" userId="f277279b34a507f1" providerId="LiveId" clId="{FFECFBB6-C069-41DA-B5AC-7F6E0BFD1E18}" dt="2022-12-11T17:05:40.505" v="3" actId="1076"/>
          <ac:picMkLst>
            <pc:docMk/>
            <pc:sldMk cId="3063677260" sldId="291"/>
            <ac:picMk id="15" creationId="{CA6569E6-701F-D14E-C398-3B1B50E31CD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E4CF7-4890-4C1F-A910-2A298D52ED85}" type="datetimeFigureOut">
              <a:rPr lang="cs-CZ" smtClean="0"/>
              <a:pPr/>
              <a:t>27.01.2023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CCEEA-0A59-48DD-A752-EA7B4E8F78C3}" type="slidenum">
              <a:rPr lang="cs-CZ" smtClean="0"/>
              <a:pPr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141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0648ce842f7f2c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0648ce842f7f2c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0648ce842f7f2c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0648ce842f7f2c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5082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0648ce842f7f2c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0648ce842f7f2c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8172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0648ce842f7f2c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0648ce842f7f2c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90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0648ce842f7f2c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0648ce842f7f2c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0867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0648ce842f7f2c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0648ce842f7f2c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57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2B669D-53D4-C51D-936C-BF19D3653C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4C65393-EAEB-91E7-2498-EECDF215F3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92F8AF-497B-1601-A65D-D0D0806E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0DE-3D98-4A12-8C1C-2AE8B70DFE07}" type="datetimeFigureOut">
              <a:rPr lang="cs-CZ" smtClean="0"/>
              <a:pPr/>
              <a:t>27.01.2023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E1F09F-9A0E-FA5C-8224-E7D59859B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DEAF8C-74DD-AE86-4677-87E1D0A21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EFFA-19BB-4051-ACE7-88341E7DCC8F}" type="slidenum">
              <a:rPr lang="cs-CZ" smtClean="0"/>
              <a:pPr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87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F0628E-D341-3A2D-AD9D-450F440A1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96115DC-620F-32B7-F953-87688C8C8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47CEC9-FD8D-BA49-AE60-8270CCCE6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0DE-3D98-4A12-8C1C-2AE8B70DFE07}" type="datetimeFigureOut">
              <a:rPr lang="cs-CZ" smtClean="0"/>
              <a:pPr/>
              <a:t>27.01.2023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B413E7-01A7-EC23-C522-13318EB87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3E8812-3CC7-34C0-B4E8-8D1D37671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EFFA-19BB-4051-ACE7-88341E7DCC8F}" type="slidenum">
              <a:rPr lang="cs-CZ" smtClean="0"/>
              <a:pPr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404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C95D9D9-C25D-4C86-EA5F-69054DB33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D2B388C-73C4-3874-CD7C-72708CC6B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E4277B-DD80-B39D-0A27-046702B83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0DE-3D98-4A12-8C1C-2AE8B70DFE07}" type="datetimeFigureOut">
              <a:rPr lang="cs-CZ" smtClean="0"/>
              <a:pPr/>
              <a:t>27.01.2023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A9EE82-5309-D93D-A51D-E116E680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9CA776-99F7-A1E6-4D25-CE6AD59CD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EFFA-19BB-4051-ACE7-88341E7DCC8F}" type="slidenum">
              <a:rPr lang="cs-CZ" smtClean="0"/>
              <a:pPr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974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s" smtClean="0"/>
              <a:pPr/>
              <a:t>‹Nr.›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549233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F83D6-45C5-F11A-3195-4ABE0CA58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84B8B4-D6DF-FA37-7C8B-2FCF979CC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D5241D-FFF4-A15B-4DA5-46AF0011C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0DE-3D98-4A12-8C1C-2AE8B70DFE07}" type="datetimeFigureOut">
              <a:rPr lang="cs-CZ" smtClean="0"/>
              <a:pPr/>
              <a:t>27.01.2023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493C5A-7F3E-9D42-FD82-DDECE8387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8D74BF-71B4-9051-D818-4234EFF2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EFFA-19BB-4051-ACE7-88341E7DCC8F}" type="slidenum">
              <a:rPr lang="cs-CZ" smtClean="0"/>
              <a:pPr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163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4E045D-8324-5125-721C-24C29B3C1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7B0C8E-7691-980E-72AB-56AE9F8A0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8C3DE3-3A72-4385-FD2E-7E92988DE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0DE-3D98-4A12-8C1C-2AE8B70DFE07}" type="datetimeFigureOut">
              <a:rPr lang="cs-CZ" smtClean="0"/>
              <a:pPr/>
              <a:t>27.01.2023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D00E35-3F4A-48D6-45E4-FD6B45258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D59D08-167F-E2AE-45B5-207A3D82D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EFFA-19BB-4051-ACE7-88341E7DCC8F}" type="slidenum">
              <a:rPr lang="cs-CZ" smtClean="0"/>
              <a:pPr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15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8EAA33-7F69-D29B-F0F0-C546FD5CC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668979-9A1C-BE5D-29B2-2E3FBEC59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E119A13-51A7-4D7E-58AE-541DF02A4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D7675D1-5434-60B3-59FC-7704C6EAC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0DE-3D98-4A12-8C1C-2AE8B70DFE07}" type="datetimeFigureOut">
              <a:rPr lang="cs-CZ" smtClean="0"/>
              <a:pPr/>
              <a:t>27.01.2023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13D0C4-E9DC-A025-5420-7C9F7C51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FBB8FFA-4E97-52CC-2855-A91E0FF1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EFFA-19BB-4051-ACE7-88341E7DCC8F}" type="slidenum">
              <a:rPr lang="cs-CZ" smtClean="0"/>
              <a:pPr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113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6E249B-2AE8-D7FF-837C-1BF13C00C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4202244-5E3A-28D1-C41D-DE7E5FF8C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D4297F4-DF2D-D2DA-0E20-B8E82116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D1C0133-A7E0-7AA4-2EC4-B51075D8DA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0956614-7B6D-EFC2-5A4C-3A43553958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73D4BEF-CE66-EA97-0ADC-16FD7A2F1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0DE-3D98-4A12-8C1C-2AE8B70DFE07}" type="datetimeFigureOut">
              <a:rPr lang="cs-CZ" smtClean="0"/>
              <a:pPr/>
              <a:t>27.01.2023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6F8B081-32F7-CFEA-2AB4-41F5F4F00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B39B994-065C-F850-607A-8AB66525B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EFFA-19BB-4051-ACE7-88341E7DCC8F}" type="slidenum">
              <a:rPr lang="cs-CZ" smtClean="0"/>
              <a:pPr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483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F7732F-E472-63BE-6DFF-CDA2376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9976A47-FDE7-624D-347F-4EA2B538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0DE-3D98-4A12-8C1C-2AE8B70DFE07}" type="datetimeFigureOut">
              <a:rPr lang="cs-CZ" smtClean="0"/>
              <a:pPr/>
              <a:t>27.01.2023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121905F-0A03-5BC7-88F0-1CE6985A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257F556-C01B-9A3C-A314-71DF4CC0A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EFFA-19BB-4051-ACE7-88341E7DCC8F}" type="slidenum">
              <a:rPr lang="cs-CZ" smtClean="0"/>
              <a:pPr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797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74C43C1-17E5-6D14-CA2F-70803FA52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0DE-3D98-4A12-8C1C-2AE8B70DFE07}" type="datetimeFigureOut">
              <a:rPr lang="cs-CZ" smtClean="0"/>
              <a:pPr/>
              <a:t>27.01.2023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069EC34-F924-2D3D-AC61-A198FC282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16107F5-0F8A-47F7-8B26-2FE7D3BC6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EFFA-19BB-4051-ACE7-88341E7DCC8F}" type="slidenum">
              <a:rPr lang="cs-CZ" smtClean="0"/>
              <a:pPr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5859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A468FB-A7FC-1F1D-72BA-CB9DACEE3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9809A1-645A-BEA1-6C26-4861B377D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4D8A075-5913-1FE9-868A-A976BA250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C0D384-0EB1-A141-1DAB-60144489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0DE-3D98-4A12-8C1C-2AE8B70DFE07}" type="datetimeFigureOut">
              <a:rPr lang="cs-CZ" smtClean="0"/>
              <a:pPr/>
              <a:t>27.01.2023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94189FE-CF61-BD33-B29A-3DC0AA942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5FC78BD-A00C-1EE0-B103-0A7918D73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EFFA-19BB-4051-ACE7-88341E7DCC8F}" type="slidenum">
              <a:rPr lang="cs-CZ" smtClean="0"/>
              <a:pPr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841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352092-0445-58A1-A23A-EA5786118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025593-D647-D820-7525-3CABC9A854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08FCCEF-1C3A-90C8-FD27-02EF9B664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044F74-F729-F599-90F1-9F8A44155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30DE-3D98-4A12-8C1C-2AE8B70DFE07}" type="datetimeFigureOut">
              <a:rPr lang="cs-CZ" smtClean="0"/>
              <a:pPr/>
              <a:t>27.01.2023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57870D6-59C4-D48A-2383-4A429B4AD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17E2FE-1A51-7B28-F3FD-9F451D3C6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EFFA-19BB-4051-ACE7-88341E7DCC8F}" type="slidenum">
              <a:rPr lang="cs-CZ" smtClean="0"/>
              <a:pPr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6961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1AFDC47-44CD-47C3-9F56-362461B2F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D982D29-3F27-FDFE-DFDF-EED6946DC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F63989-64FB-926A-CDC2-C6D726AEC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730DE-3D98-4A12-8C1C-2AE8B70DFE07}" type="datetimeFigureOut">
              <a:rPr lang="cs-CZ" smtClean="0"/>
              <a:pPr/>
              <a:t>27.01.2023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1235F5-44E1-1DF9-1B2F-9C5826DA95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588756-3F9C-6BA5-ABE5-EF848EAD7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3EFFA-19BB-4051-ACE7-88341E7DCC8F}" type="slidenum">
              <a:rPr lang="cs-CZ" smtClean="0"/>
              <a:pPr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09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docs.google.com/spreadsheets/d/1GVXnc8iOuwRcya2NFPlavHwca3jhnQ3as_QEv61wogA/edit?usp=sharin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EE72DE-66CF-4D21-BDA6-3B712896A86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146959"/>
            <a:ext cx="12192000" cy="9151917"/>
          </a:xfrm>
          <a:prstGeom prst="rect">
            <a:avLst/>
          </a:prstGeom>
        </p:spPr>
      </p:pic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endParaRPr sz="2400"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490115D-DDB3-4883-B86C-9D8C656A7A3F}"/>
              </a:ext>
            </a:extLst>
          </p:cNvPr>
          <p:cNvSpPr/>
          <p:nvPr/>
        </p:nvSpPr>
        <p:spPr>
          <a:xfrm>
            <a:off x="415600" y="567719"/>
            <a:ext cx="11360800" cy="552411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029">
              <a:lnSpc>
                <a:spcPct val="95000"/>
              </a:lnSpc>
              <a:buSzPts val="1450"/>
            </a:pP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>
              <a:lnSpc>
                <a:spcPct val="95000"/>
              </a:lnSpc>
              <a:buSzPts val="1450"/>
            </a:pP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>
              <a:lnSpc>
                <a:spcPct val="95000"/>
              </a:lnSpc>
              <a:buSzPts val="1450"/>
            </a:pP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>
              <a:lnSpc>
                <a:spcPct val="95000"/>
              </a:lnSpc>
              <a:buSzPts val="1450"/>
            </a:pP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>
              <a:lnSpc>
                <a:spcPct val="95000"/>
              </a:lnSpc>
              <a:buSzPts val="1450"/>
            </a:pP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>
              <a:lnSpc>
                <a:spcPct val="95000"/>
              </a:lnSpc>
              <a:buSzPts val="1450"/>
            </a:pP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>
              <a:lnSpc>
                <a:spcPct val="95000"/>
              </a:lnSpc>
              <a:buSzPts val="1450"/>
            </a:pP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>
              <a:lnSpc>
                <a:spcPct val="95000"/>
              </a:lnSpc>
              <a:buSzPts val="1450"/>
            </a:pP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>
              <a:lnSpc>
                <a:spcPct val="95000"/>
              </a:lnSpc>
              <a:buSzPts val="1450"/>
            </a:pPr>
            <a:endParaRPr lang="cs-CZ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 algn="r">
              <a:lnSpc>
                <a:spcPct val="95000"/>
              </a:lnSpc>
              <a:buSzPts val="1450"/>
            </a:pPr>
            <a:r>
              <a:rPr lang="cs-CZ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Cíl : lépe využít přístup a potenciál sociálních sítí</a:t>
            </a:r>
          </a:p>
          <a:p>
            <a:pPr marL="182029" algn="r">
              <a:lnSpc>
                <a:spcPct val="95000"/>
              </a:lnSpc>
              <a:buSzPts val="1450"/>
            </a:pPr>
            <a:r>
              <a:rPr lang="cs-CZ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jako je FB a Instagram ve smyslu společné </a:t>
            </a:r>
          </a:p>
          <a:p>
            <a:pPr algn="r"/>
            <a:r>
              <a:rPr lang="cs-CZ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propagace a zvýšení návštěvnosti muzeí</a:t>
            </a:r>
          </a:p>
          <a:p>
            <a:pPr algn="r"/>
            <a:endParaRPr lang="cs-CZ" sz="1600" b="1" dirty="0">
              <a:solidFill>
                <a:schemeClr val="tx1"/>
              </a:solidFill>
            </a:endParaRPr>
          </a:p>
          <a:p>
            <a:pPr algn="r"/>
            <a:r>
              <a:rPr lang="de-DE" sz="1600" dirty="0">
                <a:solidFill>
                  <a:schemeClr val="tx1"/>
                </a:solidFill>
              </a:rPr>
              <a:t>Ziel: Zugänge und </a:t>
            </a:r>
            <a:r>
              <a:rPr lang="cs-CZ" sz="1600" dirty="0">
                <a:solidFill>
                  <a:schemeClr val="tx1"/>
                </a:solidFill>
              </a:rPr>
              <a:t>P</a:t>
            </a:r>
            <a:r>
              <a:rPr lang="de-DE" sz="1600" dirty="0" err="1">
                <a:solidFill>
                  <a:schemeClr val="tx1"/>
                </a:solidFill>
              </a:rPr>
              <a:t>otenzi</a:t>
            </a:r>
            <a:r>
              <a:rPr lang="cs-CZ" sz="1600" dirty="0">
                <a:solidFill>
                  <a:schemeClr val="tx1"/>
                </a:solidFill>
              </a:rPr>
              <a:t>a</a:t>
            </a:r>
            <a:r>
              <a:rPr lang="de-DE" sz="1600" dirty="0">
                <a:solidFill>
                  <a:schemeClr val="tx1"/>
                </a:solidFill>
              </a:rPr>
              <a:t>l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von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de-DE" sz="1600" dirty="0">
                <a:solidFill>
                  <a:schemeClr val="tx1"/>
                </a:solidFill>
              </a:rPr>
              <a:t>soziale</a:t>
            </a:r>
            <a:r>
              <a:rPr lang="cs-CZ" sz="1600" dirty="0">
                <a:solidFill>
                  <a:schemeClr val="tx1"/>
                </a:solidFill>
              </a:rPr>
              <a:t>n</a:t>
            </a:r>
            <a:r>
              <a:rPr lang="de-DE" sz="1600" dirty="0">
                <a:solidFill>
                  <a:schemeClr val="tx1"/>
                </a:solidFill>
              </a:rPr>
              <a:t> Netzwerke</a:t>
            </a:r>
            <a:r>
              <a:rPr lang="cs-CZ" sz="1600" dirty="0">
                <a:solidFill>
                  <a:schemeClr val="tx1"/>
                </a:solidFill>
              </a:rPr>
              <a:t>n </a:t>
            </a:r>
            <a:r>
              <a:rPr lang="de-DE" sz="1600" dirty="0">
                <a:solidFill>
                  <a:schemeClr val="tx1"/>
                </a:solidFill>
              </a:rPr>
              <a:t>wie FB </a:t>
            </a:r>
            <a:endParaRPr lang="cs-CZ" sz="1600" dirty="0">
              <a:solidFill>
                <a:schemeClr val="tx1"/>
              </a:solidFill>
            </a:endParaRPr>
          </a:p>
          <a:p>
            <a:pPr algn="r"/>
            <a:r>
              <a:rPr lang="de-DE" sz="1600" dirty="0">
                <a:solidFill>
                  <a:schemeClr val="tx1"/>
                </a:solidFill>
              </a:rPr>
              <a:t>und Instagram besser nutzen im Sinne von Werbung </a:t>
            </a:r>
            <a:endParaRPr lang="cs-CZ" sz="1600" dirty="0">
              <a:solidFill>
                <a:schemeClr val="tx1"/>
              </a:solidFill>
            </a:endParaRPr>
          </a:p>
          <a:p>
            <a:pPr algn="r"/>
            <a:r>
              <a:rPr lang="de-DE" sz="1600" dirty="0">
                <a:solidFill>
                  <a:schemeClr val="tx1"/>
                </a:solidFill>
              </a:rPr>
              <a:t>und Steigerung des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de-DE" sz="1600" dirty="0">
                <a:solidFill>
                  <a:schemeClr val="tx1"/>
                </a:solidFill>
              </a:rPr>
              <a:t>Museumsbesuchs</a:t>
            </a:r>
            <a:endParaRPr lang="cs-CZ" sz="1600" dirty="0">
              <a:solidFill>
                <a:schemeClr val="tx1"/>
              </a:solidFill>
            </a:endParaRPr>
          </a:p>
          <a:p>
            <a:pPr marL="182029" algn="r">
              <a:lnSpc>
                <a:spcPct val="95000"/>
              </a:lnSpc>
              <a:buSzPts val="1450"/>
            </a:pPr>
            <a:endParaRPr lang="cs-CZ" sz="16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342754A-F2E8-43A6-9735-53DBC1C182C8}"/>
              </a:ext>
            </a:extLst>
          </p:cNvPr>
          <p:cNvSpPr txBox="1"/>
          <p:nvPr/>
        </p:nvSpPr>
        <p:spPr>
          <a:xfrm>
            <a:off x="779721" y="2268280"/>
            <a:ext cx="8028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>
              <a:spcBef>
                <a:spcPts val="1600"/>
              </a:spcBef>
              <a:spcAft>
                <a:spcPts val="1600"/>
              </a:spcAft>
            </a:pPr>
            <a:endParaRPr lang="cs-CZ" sz="24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FD3CB5D-4738-44C6-B677-6A00C8DB68D9}"/>
              </a:ext>
            </a:extLst>
          </p:cNvPr>
          <p:cNvSpPr txBox="1"/>
          <p:nvPr/>
        </p:nvSpPr>
        <p:spPr>
          <a:xfrm>
            <a:off x="979377" y="1192743"/>
            <a:ext cx="10233247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" sz="4267" dirty="0">
                <a:latin typeface="Calibri" panose="020F0502020204030204" pitchFamily="34" charset="0"/>
                <a:cs typeface="Calibri" panose="020F0502020204030204" pitchFamily="34" charset="0"/>
              </a:rPr>
              <a:t>MESSENGER BOT PRO EUROREGION MESSENGER BOT FÜR EUREGIO</a:t>
            </a:r>
            <a:endParaRPr lang="cs-CZ" sz="42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84124F4-7D1C-40DD-AC7E-9BDB49C00C8C}"/>
              </a:ext>
            </a:extLst>
          </p:cNvPr>
          <p:cNvSpPr txBox="1"/>
          <p:nvPr/>
        </p:nvSpPr>
        <p:spPr>
          <a:xfrm>
            <a:off x="5633903" y="232483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" sz="720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6519C05-3420-402B-B3B1-97F1ADAD8463}"/>
              </a:ext>
            </a:extLst>
          </p:cNvPr>
          <p:cNvSpPr txBox="1"/>
          <p:nvPr/>
        </p:nvSpPr>
        <p:spPr>
          <a:xfrm flipH="1">
            <a:off x="9351513" y="7412809"/>
            <a:ext cx="302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@Soňa Handschuhová</a:t>
            </a:r>
          </a:p>
        </p:txBody>
      </p:sp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28F0227E-4458-82C6-9F3F-CEC68AC2A3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t="12409" b="12409"/>
          <a:stretch>
            <a:fillRect/>
          </a:stretch>
        </p:blipFill>
        <p:spPr>
          <a:xfrm>
            <a:off x="8735767" y="5698308"/>
            <a:ext cx="3040633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72"/>
    </mc:Choice>
    <mc:Fallback xmlns="">
      <p:transition spd="slow" advTm="30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EE72DE-66CF-4D21-BDA6-3B712896A86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146959"/>
            <a:ext cx="12192000" cy="9151917"/>
          </a:xfrm>
          <a:prstGeom prst="rect">
            <a:avLst/>
          </a:prstGeom>
        </p:spPr>
      </p:pic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endParaRPr sz="2400"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490115D-DDB3-4883-B86C-9D8C656A7A3F}"/>
              </a:ext>
            </a:extLst>
          </p:cNvPr>
          <p:cNvSpPr/>
          <p:nvPr/>
        </p:nvSpPr>
        <p:spPr>
          <a:xfrm>
            <a:off x="415600" y="567719"/>
            <a:ext cx="11360800" cy="552411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342754A-F2E8-43A6-9735-53DBC1C182C8}"/>
              </a:ext>
            </a:extLst>
          </p:cNvPr>
          <p:cNvSpPr txBox="1"/>
          <p:nvPr/>
        </p:nvSpPr>
        <p:spPr>
          <a:xfrm>
            <a:off x="663945" y="1179661"/>
            <a:ext cx="10969256" cy="4754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indent="-427556">
              <a:lnSpc>
                <a:spcPct val="95000"/>
              </a:lnSpc>
              <a:buSzPts val="1450"/>
              <a:buChar char="●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DIGITÁLNÍ ASISTENT VYUŽÍVANÝ ZEJMÉNA K AUTOMATIZOVANÉ KOMUNIKACI S LIDMI</a:t>
            </a:r>
          </a:p>
          <a:p>
            <a:pPr marL="182029">
              <a:lnSpc>
                <a:spcPct val="95000"/>
              </a:lnSpc>
              <a:buSzPts val="1450"/>
            </a:pP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427556">
              <a:lnSpc>
                <a:spcPct val="95000"/>
              </a:lnSpc>
              <a:buSzPts val="1450"/>
              <a:buChar char="●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APLIKACE A ZÁKAZNICKÉ CENTRUM V JEDNOM, VŠE JE PŘEDDEFINOVÁNO A NA OTÁZKY JE ODPOVĚĎ PŘEDEM NASTAVENÁ</a:t>
            </a:r>
          </a:p>
          <a:p>
            <a:pPr marL="182029">
              <a:lnSpc>
                <a:spcPct val="95000"/>
              </a:lnSpc>
              <a:buSzPts val="1450"/>
            </a:pP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427556">
              <a:lnSpc>
                <a:spcPct val="95000"/>
              </a:lnSpc>
              <a:buSzPts val="1450"/>
              <a:buChar char="●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NA FB/IG JE VYTVOŘENA STROMOVÁ STRUKTURA – ROZHODOVACÍ STROM, POMOCÍ KTERÉHO ROZKLIKNETE MOŽNOSTI, VYBERETE OBLAST A DÁLE MUZEUM A INFORMACE O NĚM, PROVEDE VÁS NEJČASTĚJŠÍMI OTÁZKAMI, ODKÁŽE NA STRÁNKY MUZEA</a:t>
            </a:r>
          </a:p>
          <a:p>
            <a:pPr marL="182029">
              <a:lnSpc>
                <a:spcPct val="95000"/>
              </a:lnSpc>
              <a:buSzPts val="1450"/>
            </a:pP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427556">
              <a:lnSpc>
                <a:spcPct val="95000"/>
              </a:lnSpc>
              <a:buSzPts val="1450"/>
              <a:buChar char="●"/>
            </a:pP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427556">
              <a:lnSpc>
                <a:spcPct val="95000"/>
              </a:lnSpc>
              <a:buSzPts val="1450"/>
              <a:buChar char="●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DIGITALER ASSISTENT,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NUTZUNG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VOR ALLEM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FÜR DIE AUTOMATISIERTE KOMMUNIKATION MIT MENSCHEN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>
              <a:lnSpc>
                <a:spcPct val="95000"/>
              </a:lnSpc>
              <a:buSzPts val="1450"/>
            </a:pP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427556">
              <a:lnSpc>
                <a:spcPct val="95000"/>
              </a:lnSpc>
              <a:buSzPts val="1450"/>
              <a:buChar char="●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APPLI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ATION UND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KUNDENZENTRUM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EINEM, ALLES IST VORDEFINIERT UND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FÜR DIE FRAGEN SIND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DIE ANTWORTEN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IM VORFELD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VOR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DEFINIERT</a:t>
            </a:r>
          </a:p>
          <a:p>
            <a:pPr marL="182029">
              <a:lnSpc>
                <a:spcPct val="95000"/>
              </a:lnSpc>
              <a:buSzPts val="1450"/>
            </a:pP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427556">
              <a:lnSpc>
                <a:spcPct val="95000"/>
              </a:lnSpc>
              <a:buSzPts val="1450"/>
              <a:buChar char="●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FÜR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FB/IG WIRD EINE BAUMSTRUKTUR ERSTELLT - EIN ENTSCHEIDUNGSBAUM, DURCH DEN SIE DIE OPTIONEN ANKLICKEN KÖNNEN, DEN BEREICH UND WEITER DAS MUSEUM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UND INFORMATIONEN DAZU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AUSWÄHLEN KÖNNEN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; FÜHRT SIE DURCH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HÄUFIG GESTELLTEN FRAGEN ,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VERWEIST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ZU DEN MUSEUM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SEITEN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>
              <a:lnSpc>
                <a:spcPct val="95000"/>
              </a:lnSpc>
              <a:buSzPts val="1450"/>
            </a:pP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>
              <a:spcBef>
                <a:spcPts val="1600"/>
              </a:spcBef>
              <a:spcAft>
                <a:spcPts val="1600"/>
              </a:spcAft>
            </a:pP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1757F47-AF01-4E5D-9B0D-967EBF2B07E2}"/>
              </a:ext>
            </a:extLst>
          </p:cNvPr>
          <p:cNvSpPr txBox="1"/>
          <p:nvPr/>
        </p:nvSpPr>
        <p:spPr>
          <a:xfrm>
            <a:off x="1138865" y="68721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MESSENGER BOT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F28A50F2-0979-46BB-8069-AA2F5F332969}"/>
              </a:ext>
            </a:extLst>
          </p:cNvPr>
          <p:cNvCxnSpPr/>
          <p:nvPr/>
        </p:nvCxnSpPr>
        <p:spPr>
          <a:xfrm>
            <a:off x="415600" y="3264307"/>
            <a:ext cx="11360800" cy="0"/>
          </a:xfrm>
          <a:prstGeom prst="line">
            <a:avLst/>
          </a:prstGeom>
          <a:ln>
            <a:solidFill>
              <a:srgbClr val="4A7DB5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3D68039B-1124-2F09-EE76-2FF85F9722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8801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8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47"/>
    </mc:Choice>
    <mc:Fallback xmlns="">
      <p:transition spd="slow" advTm="39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EE72DE-66CF-4D21-BDA6-3B712896A86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146959"/>
            <a:ext cx="12192000" cy="9151917"/>
          </a:xfrm>
          <a:prstGeom prst="rect">
            <a:avLst/>
          </a:prstGeom>
        </p:spPr>
      </p:pic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endParaRPr sz="2400"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490115D-DDB3-4883-B86C-9D8C656A7A3F}"/>
              </a:ext>
            </a:extLst>
          </p:cNvPr>
          <p:cNvSpPr/>
          <p:nvPr/>
        </p:nvSpPr>
        <p:spPr>
          <a:xfrm>
            <a:off x="415600" y="567719"/>
            <a:ext cx="11360800" cy="552411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/>
              <a:t>ENTSCHEIDUNGSBAUM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1757F47-AF01-4E5D-9B0D-967EBF2B07E2}"/>
              </a:ext>
            </a:extLst>
          </p:cNvPr>
          <p:cNvSpPr txBox="1"/>
          <p:nvPr/>
        </p:nvSpPr>
        <p:spPr>
          <a:xfrm>
            <a:off x="1138865" y="687218"/>
            <a:ext cx="101641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" sz="2400" b="1" dirty="0">
                <a:latin typeface="Calibri" panose="020F0502020204030204" pitchFamily="34" charset="0"/>
                <a:cs typeface="Calibri" panose="020F0502020204030204" pitchFamily="34" charset="0"/>
              </a:rPr>
              <a:t>ROZHODOVACÍ STROM/ENTSCHEIDUNGSBAUM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E9F98CB-273E-EB0D-8FEB-ABA8DE830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4264"/>
          <a:stretch/>
        </p:blipFill>
        <p:spPr>
          <a:xfrm>
            <a:off x="438150" y="2034987"/>
            <a:ext cx="10977687" cy="3019612"/>
          </a:xfrm>
          <a:prstGeom prst="rect">
            <a:avLst/>
          </a:prstGeom>
        </p:spPr>
      </p:pic>
      <p:pic>
        <p:nvPicPr>
          <p:cNvPr id="7" name="Obrázek 6" descr="Obsah obrázku exteriér, budova, ulice, město&#10;&#10;Popis byl vytvořen automaticky">
            <a:extLst>
              <a:ext uri="{FF2B5EF4-FFF2-40B4-BE49-F238E27FC236}">
                <a16:creationId xmlns:a16="http://schemas.microsoft.com/office/drawing/2014/main" id="{11968F28-B98E-64D9-7B7D-A97ED5C77EA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73668" y="2621185"/>
            <a:ext cx="1626025" cy="1081240"/>
          </a:xfrm>
          <a:prstGeom prst="rect">
            <a:avLst/>
          </a:prstGeom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3DAC87D4-9CD8-EDF1-C579-F94BAE7AB3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90400" y="4695703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9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57"/>
    </mc:Choice>
    <mc:Fallback xmlns="">
      <p:transition spd="slow" advTm="29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EE72DE-66CF-4D21-BDA6-3B712896A86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146959"/>
            <a:ext cx="12192000" cy="9151917"/>
          </a:xfrm>
          <a:prstGeom prst="rect">
            <a:avLst/>
          </a:prstGeom>
        </p:spPr>
      </p:pic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endParaRPr sz="2400"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490115D-DDB3-4883-B86C-9D8C656A7A3F}"/>
              </a:ext>
            </a:extLst>
          </p:cNvPr>
          <p:cNvSpPr/>
          <p:nvPr/>
        </p:nvSpPr>
        <p:spPr>
          <a:xfrm>
            <a:off x="415600" y="567719"/>
            <a:ext cx="11360800" cy="552411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342754A-F2E8-43A6-9735-53DBC1C182C8}"/>
              </a:ext>
            </a:extLst>
          </p:cNvPr>
          <p:cNvSpPr txBox="1"/>
          <p:nvPr/>
        </p:nvSpPr>
        <p:spPr>
          <a:xfrm>
            <a:off x="651480" y="1884336"/>
            <a:ext cx="4190443" cy="2235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029">
              <a:lnSpc>
                <a:spcPct val="95000"/>
              </a:lnSpc>
              <a:buSzPts val="1450"/>
            </a:pPr>
            <a:r>
              <a:rPr lang="cs-CZ" sz="1333" dirty="0">
                <a:latin typeface="Calibri" panose="020F0502020204030204" pitchFamily="34" charset="0"/>
                <a:cs typeface="Calibri" panose="020F0502020204030204" pitchFamily="34" charset="0"/>
              </a:rPr>
              <a:t>ONLINE VYHODNOCENÍ:</a:t>
            </a:r>
          </a:p>
          <a:p>
            <a:pPr marL="182029">
              <a:lnSpc>
                <a:spcPct val="95000"/>
              </a:lnSpc>
              <a:buSzPts val="1450"/>
            </a:pPr>
            <a:endParaRPr lang="cs-CZ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63019" indent="-380990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r>
              <a:rPr lang="cs-CZ" sz="1333" dirty="0">
                <a:latin typeface="Calibri" panose="020F0502020204030204" pitchFamily="34" charset="0"/>
                <a:cs typeface="Calibri" panose="020F0502020204030204" pitchFamily="34" charset="0"/>
              </a:rPr>
              <a:t>REACH - ZASÁHNUTÍ LIDÍ </a:t>
            </a:r>
            <a:r>
              <a:rPr lang="cs-CZ" sz="1333" b="1" dirty="0">
                <a:latin typeface="Calibri" panose="020F0502020204030204" pitchFamily="34" charset="0"/>
                <a:cs typeface="Calibri" panose="020F0502020204030204" pitchFamily="34" charset="0"/>
              </a:rPr>
              <a:t>21k, </a:t>
            </a:r>
            <a:r>
              <a:rPr lang="cs-CZ" sz="1333" dirty="0">
                <a:latin typeface="Calibri" panose="020F0502020204030204" pitchFamily="34" charset="0"/>
                <a:cs typeface="Calibri" panose="020F0502020204030204" pitchFamily="34" charset="0"/>
              </a:rPr>
              <a:t>PŘEDPOKLÁDANÝ POČET 40k DO KONCE ROKU</a:t>
            </a:r>
            <a:endParaRPr lang="cs-CZ" sz="1333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63019" indent="-380990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r>
              <a:rPr lang="cs-CZ" sz="1333" dirty="0">
                <a:latin typeface="Calibri" panose="020F0502020204030204" pitchFamily="34" charset="0"/>
                <a:cs typeface="Calibri" panose="020F0502020204030204" pitchFamily="34" charset="0"/>
              </a:rPr>
              <a:t>KOLIK LIDÍ SE PROKLIKLO AŽ NA MUZEA</a:t>
            </a:r>
          </a:p>
          <a:p>
            <a:pPr marL="182029">
              <a:lnSpc>
                <a:spcPct val="95000"/>
              </a:lnSpc>
              <a:buSzPts val="1450"/>
            </a:pPr>
            <a:r>
              <a:rPr lang="cs-CZ" sz="1333" dirty="0">
                <a:latin typeface="Calibri" panose="020F0502020204030204" pitchFamily="34" charset="0"/>
                <a:cs typeface="Calibri" panose="020F0502020204030204" pitchFamily="34" charset="0"/>
              </a:rPr>
              <a:t>	NA ČESKÁ MUZEA PRUMĚRNĚ 100 	LIDÍ/MUZEUM</a:t>
            </a:r>
          </a:p>
          <a:p>
            <a:pPr marL="182029">
              <a:lnSpc>
                <a:spcPct val="95000"/>
              </a:lnSpc>
              <a:buSzPts val="1450"/>
            </a:pPr>
            <a:r>
              <a:rPr lang="cs-CZ" sz="1333" dirty="0">
                <a:latin typeface="Calibri" panose="020F0502020204030204" pitchFamily="34" charset="0"/>
                <a:cs typeface="Calibri" panose="020F0502020204030204" pitchFamily="34" charset="0"/>
              </a:rPr>
              <a:t>	NA NĚMECKÁ MUZEA PRŮMĚRNĚ 75 LIDÍ NA 	MUZEUM</a:t>
            </a:r>
          </a:p>
          <a:p>
            <a:pPr marL="563019" indent="-380990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endParaRPr lang="cs-CZ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>
              <a:lnSpc>
                <a:spcPct val="95000"/>
              </a:lnSpc>
              <a:buSzPts val="1450"/>
            </a:pPr>
            <a:endParaRPr lang="cs-CZ" sz="1333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1757F47-AF01-4E5D-9B0D-967EBF2B07E2}"/>
              </a:ext>
            </a:extLst>
          </p:cNvPr>
          <p:cNvSpPr txBox="1"/>
          <p:nvPr/>
        </p:nvSpPr>
        <p:spPr>
          <a:xfrm>
            <a:off x="1097752" y="704589"/>
            <a:ext cx="99964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PRŮBĚŽNÝ REPORT Z DIGITÁLNÍ KAMPANĚ MES. BOT/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ZWISCHENBERICHT DER DIGITALEN KAMPAGNE MES. BOT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16DCF1B-49D2-4ACD-92D3-AFEEB9E44D51}"/>
              </a:ext>
            </a:extLst>
          </p:cNvPr>
          <p:cNvSpPr txBox="1"/>
          <p:nvPr/>
        </p:nvSpPr>
        <p:spPr>
          <a:xfrm>
            <a:off x="7092581" y="1888726"/>
            <a:ext cx="4548543" cy="2574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029">
              <a:lnSpc>
                <a:spcPct val="95000"/>
              </a:lnSpc>
              <a:buSzPts val="1450"/>
            </a:pPr>
            <a:r>
              <a:rPr lang="de-DE" sz="1333" dirty="0">
                <a:latin typeface="Calibri" panose="020F0502020204030204" pitchFamily="34" charset="0"/>
                <a:cs typeface="Calibri" panose="020F0502020204030204" pitchFamily="34" charset="0"/>
              </a:rPr>
              <a:t>ONLINE-AUSWERTUNG:</a:t>
            </a:r>
            <a:endParaRPr lang="cs-CZ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>
              <a:lnSpc>
                <a:spcPct val="95000"/>
              </a:lnSpc>
              <a:buSzPts val="1450"/>
            </a:pPr>
            <a:endParaRPr lang="cs-CZ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cs-CZ" sz="1400" dirty="0"/>
              <a:t> </a:t>
            </a:r>
            <a:r>
              <a:rPr lang="de-DE" sz="1200" dirty="0"/>
              <a:t>RE</a:t>
            </a:r>
            <a:r>
              <a:rPr lang="cs-CZ" sz="1200" dirty="0"/>
              <a:t>ACH – WIEVIEL </a:t>
            </a:r>
            <a:r>
              <a:rPr lang="de-DE" sz="1200" dirty="0"/>
              <a:t>PERSONEN </a:t>
            </a:r>
            <a:r>
              <a:rPr lang="cs-CZ" sz="1200" dirty="0"/>
              <a:t>HAT ES ERREICHT </a:t>
            </a:r>
            <a:r>
              <a:rPr lang="cs-CZ" sz="1200" b="1" dirty="0"/>
              <a:t>21k, </a:t>
            </a:r>
            <a:r>
              <a:rPr lang="cs-CZ" sz="1200" dirty="0"/>
              <a:t>VORAUSGESETZTE ZAHL 40k BIS ENDE DES JAHRES</a:t>
            </a:r>
          </a:p>
          <a:p>
            <a:pPr lvl="0">
              <a:buFont typeface="Arial" pitchFamily="34" charset="0"/>
              <a:buChar char="•"/>
            </a:pPr>
            <a:r>
              <a:rPr lang="cs-CZ" sz="1200" dirty="0"/>
              <a:t> WIE VIELE PERSONEN HABEN  SICH ZU DEN MUSEEN DURCHGEKLICKT </a:t>
            </a:r>
          </a:p>
          <a:p>
            <a:r>
              <a:rPr lang="cs-CZ" sz="1200" dirty="0"/>
              <a:t>MUSEEN IN TSCHECHISCHEN DURCHSCHNITTLICH 100 PERSONEN PRO MUSEM</a:t>
            </a:r>
          </a:p>
          <a:p>
            <a:r>
              <a:rPr lang="cs-CZ" sz="1200" dirty="0"/>
              <a:t>MUSEEN  In DEUTSCHLAND DURCHSCHNITTLICH 75 PERSONEN PRO MUSEUM</a:t>
            </a:r>
          </a:p>
          <a:p>
            <a:pPr marL="563019" indent="-380990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endParaRPr lang="cs-CZ" sz="1333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>
              <a:lnSpc>
                <a:spcPct val="95000"/>
              </a:lnSpc>
              <a:buSzPts val="1450"/>
            </a:pPr>
            <a:endParaRPr lang="cs-CZ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>
              <a:lnSpc>
                <a:spcPct val="95000"/>
              </a:lnSpc>
              <a:buSzPts val="1450"/>
            </a:pPr>
            <a:r>
              <a:rPr lang="de-DE" sz="13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13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616BEC3A-63F0-44C7-A9F3-99532551D15C}"/>
              </a:ext>
            </a:extLst>
          </p:cNvPr>
          <p:cNvCxnSpPr>
            <a:cxnSpLocks/>
          </p:cNvCxnSpPr>
          <p:nvPr/>
        </p:nvCxnSpPr>
        <p:spPr>
          <a:xfrm>
            <a:off x="6024260" y="1270000"/>
            <a:ext cx="0" cy="4740795"/>
          </a:xfrm>
          <a:prstGeom prst="line">
            <a:avLst/>
          </a:prstGeom>
          <a:ln>
            <a:solidFill>
              <a:srgbClr val="4A7DB5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5FF5B6B1-7C28-760C-7223-0AFB2361963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9774" y="1318597"/>
            <a:ext cx="1489761" cy="2569298"/>
          </a:xfrm>
          <a:prstGeom prst="rect">
            <a:avLst/>
          </a:prstGeom>
        </p:spPr>
      </p:pic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1A4AAEB0-0549-8086-CED2-26F5511C90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737825"/>
              </p:ext>
            </p:extLst>
          </p:nvPr>
        </p:nvGraphicFramePr>
        <p:xfrm>
          <a:off x="492417" y="3740167"/>
          <a:ext cx="2765922" cy="2213316"/>
        </p:xfrm>
        <a:graphic>
          <a:graphicData uri="http://schemas.openxmlformats.org/drawingml/2006/table">
            <a:tbl>
              <a:tblPr/>
              <a:tblGrid>
                <a:gridCol w="399205">
                  <a:extLst>
                    <a:ext uri="{9D8B030D-6E8A-4147-A177-3AD203B41FA5}">
                      <a16:colId xmlns:a16="http://schemas.microsoft.com/office/drawing/2014/main" val="2163789171"/>
                    </a:ext>
                  </a:extLst>
                </a:gridCol>
                <a:gridCol w="2366717">
                  <a:extLst>
                    <a:ext uri="{9D8B030D-6E8A-4147-A177-3AD203B41FA5}">
                      <a16:colId xmlns:a16="http://schemas.microsoft.com/office/drawing/2014/main" val="2597688994"/>
                    </a:ext>
                  </a:extLst>
                </a:gridCol>
              </a:tblGrid>
              <a:tr h="311760">
                <a:tc>
                  <a:txBody>
                    <a:bodyPr/>
                    <a:lstStyle/>
                    <a:p>
                      <a:pPr rtl="0" fontAlgn="b"/>
                      <a:endParaRPr lang="cs-CZ" sz="1800">
                        <a:effectLst/>
                      </a:endParaRP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 b="1">
                          <a:effectLst/>
                        </a:rPr>
                        <a:t>název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318813"/>
                  </a:ext>
                </a:extLst>
              </a:tr>
              <a:tr h="237622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1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>
                          <a:effectLst/>
                        </a:rPr>
                        <a:t>Jihočeské muzeum v Českých Budějovicích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426783"/>
                  </a:ext>
                </a:extLst>
              </a:tr>
              <a:tr h="237622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2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>
                          <a:effectLst/>
                        </a:rPr>
                        <a:t>Prachatické muzeum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370479"/>
                  </a:ext>
                </a:extLst>
              </a:tr>
              <a:tr h="237622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3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>
                          <a:effectLst/>
                        </a:rPr>
                        <a:t>Muzeum Volary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589370"/>
                  </a:ext>
                </a:extLst>
              </a:tr>
              <a:tr h="237622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4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>
                          <a:effectLst/>
                        </a:rPr>
                        <a:t>Sladovna Písek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5816306"/>
                  </a:ext>
                </a:extLst>
              </a:tr>
              <a:tr h="237622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5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>
                          <a:effectLst/>
                        </a:rPr>
                        <a:t>Muzeum Českého lesa v Tachově p.o.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2201761"/>
                  </a:ext>
                </a:extLst>
              </a:tr>
              <a:tr h="237622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7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>
                          <a:effectLst/>
                        </a:rPr>
                        <a:t>Muzeum železničních dresin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8122509"/>
                  </a:ext>
                </a:extLst>
              </a:tr>
              <a:tr h="237622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8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>
                          <a:effectLst/>
                        </a:rPr>
                        <a:t>domácí Galerie Nad údolím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3677835"/>
                  </a:ext>
                </a:extLst>
              </a:tr>
              <a:tr h="237622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9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 dirty="0">
                          <a:effectLst/>
                        </a:rPr>
                        <a:t>Infocentrum Blatná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7298964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5EC944F1-EF80-E63A-A23E-0C86434C13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113425"/>
              </p:ext>
            </p:extLst>
          </p:nvPr>
        </p:nvGraphicFramePr>
        <p:xfrm>
          <a:off x="3311601" y="4014651"/>
          <a:ext cx="2765922" cy="1950426"/>
        </p:xfrm>
        <a:graphic>
          <a:graphicData uri="http://schemas.openxmlformats.org/drawingml/2006/table">
            <a:tbl>
              <a:tblPr/>
              <a:tblGrid>
                <a:gridCol w="399205">
                  <a:extLst>
                    <a:ext uri="{9D8B030D-6E8A-4147-A177-3AD203B41FA5}">
                      <a16:colId xmlns:a16="http://schemas.microsoft.com/office/drawing/2014/main" val="1569491878"/>
                    </a:ext>
                  </a:extLst>
                </a:gridCol>
                <a:gridCol w="2366717">
                  <a:extLst>
                    <a:ext uri="{9D8B030D-6E8A-4147-A177-3AD203B41FA5}">
                      <a16:colId xmlns:a16="http://schemas.microsoft.com/office/drawing/2014/main" val="3800297992"/>
                    </a:ext>
                  </a:extLst>
                </a:gridCol>
              </a:tblGrid>
              <a:tr h="216714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10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 dirty="0">
                          <a:effectLst/>
                        </a:rPr>
                        <a:t>Muzeum všemi smysly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6304943"/>
                  </a:ext>
                </a:extLst>
              </a:tr>
              <a:tr h="216714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11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 dirty="0">
                          <a:effectLst/>
                        </a:rPr>
                        <a:t>Svatojánské muzeum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4714526"/>
                  </a:ext>
                </a:extLst>
              </a:tr>
              <a:tr h="216714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12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>
                          <a:effectLst/>
                        </a:rPr>
                        <a:t>Národní muzeum (Muzeum české loutky a cirkusu)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0298834"/>
                  </a:ext>
                </a:extLst>
              </a:tr>
              <a:tr h="216714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13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pl-PL" sz="800">
                          <a:effectLst/>
                        </a:rPr>
                        <a:t>Muzeum Chodska v Domažlicích, p. o.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348130"/>
                  </a:ext>
                </a:extLst>
              </a:tr>
              <a:tr h="216714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14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>
                          <a:effectLst/>
                        </a:rPr>
                        <a:t>Muzeum Královského hvozdu v Nýrsku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1499434"/>
                  </a:ext>
                </a:extLst>
              </a:tr>
              <a:tr h="216714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15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>
                          <a:effectLst/>
                        </a:rPr>
                        <a:t>Vlastivědné muzeum Dr. Hostaše v Klatovech, p. o.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684732"/>
                  </a:ext>
                </a:extLst>
              </a:tr>
              <a:tr h="216714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16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pl-PL" sz="800">
                          <a:effectLst/>
                        </a:rPr>
                        <a:t>Muzeum krojů a zapomenutých řemesel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166874"/>
                  </a:ext>
                </a:extLst>
              </a:tr>
              <a:tr h="216714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17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 dirty="0">
                          <a:effectLst/>
                        </a:rPr>
                        <a:t>Městské muzeum ve Volyni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868453"/>
                  </a:ext>
                </a:extLst>
              </a:tr>
              <a:tr h="216714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18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 dirty="0">
                          <a:effectLst/>
                        </a:rPr>
                        <a:t>Muzeum Horní Slavkov</a:t>
                      </a:r>
                    </a:p>
                  </a:txBody>
                  <a:tcPr marL="28515" marR="28515" marT="19010" marB="1901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742432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6F2F35C2-744A-2437-B69A-A394D2346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640634"/>
              </p:ext>
            </p:extLst>
          </p:nvPr>
        </p:nvGraphicFramePr>
        <p:xfrm>
          <a:off x="7335381" y="3907468"/>
          <a:ext cx="2540139" cy="2057609"/>
        </p:xfrm>
        <a:graphic>
          <a:graphicData uri="http://schemas.openxmlformats.org/drawingml/2006/table">
            <a:tbl>
              <a:tblPr/>
              <a:tblGrid>
                <a:gridCol w="366618">
                  <a:extLst>
                    <a:ext uri="{9D8B030D-6E8A-4147-A177-3AD203B41FA5}">
                      <a16:colId xmlns:a16="http://schemas.microsoft.com/office/drawing/2014/main" val="576329553"/>
                    </a:ext>
                  </a:extLst>
                </a:gridCol>
                <a:gridCol w="2173521">
                  <a:extLst>
                    <a:ext uri="{9D8B030D-6E8A-4147-A177-3AD203B41FA5}">
                      <a16:colId xmlns:a16="http://schemas.microsoft.com/office/drawing/2014/main" val="2899479059"/>
                    </a:ext>
                  </a:extLst>
                </a:gridCol>
              </a:tblGrid>
              <a:tr h="143150">
                <a:tc>
                  <a:txBody>
                    <a:bodyPr/>
                    <a:lstStyle/>
                    <a:p>
                      <a:pPr rtl="0" fontAlgn="b"/>
                      <a:endParaRPr lang="cs-CZ" sz="800" dirty="0">
                        <a:effectLst/>
                      </a:endParaRPr>
                    </a:p>
                  </a:txBody>
                  <a:tcPr marL="28134" marR="28134" marT="18756" marB="18756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de-DE" sz="800" b="1">
                          <a:effectLst/>
                        </a:rPr>
                        <a:t>der Name des Museums / der Galerie</a:t>
                      </a:r>
                    </a:p>
                  </a:txBody>
                  <a:tcPr marL="28134" marR="28134" marT="18756" marB="18756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767456"/>
                  </a:ext>
                </a:extLst>
              </a:tr>
              <a:tr h="394535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1</a:t>
                      </a:r>
                    </a:p>
                  </a:txBody>
                  <a:tcPr marL="28134" marR="28134" marT="18756" marB="18756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 dirty="0">
                          <a:effectLst/>
                        </a:rPr>
                        <a:t>Kultur- </a:t>
                      </a:r>
                      <a:r>
                        <a:rPr lang="cs-CZ" sz="800" dirty="0" err="1">
                          <a:effectLst/>
                        </a:rPr>
                        <a:t>und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Militärmuseum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Grafenwöhr</a:t>
                      </a:r>
                      <a:endParaRPr lang="cs-CZ" sz="800" dirty="0">
                        <a:effectLst/>
                      </a:endParaRPr>
                    </a:p>
                  </a:txBody>
                  <a:tcPr marL="28134" marR="28134" marT="18756" marB="18756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532223"/>
                  </a:ext>
                </a:extLst>
              </a:tr>
              <a:tr h="268842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2</a:t>
                      </a:r>
                    </a:p>
                  </a:txBody>
                  <a:tcPr marL="28134" marR="28134" marT="18756" marB="18756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 dirty="0">
                          <a:effectLst/>
                        </a:rPr>
                        <a:t>Theres-Neumann-Museum</a:t>
                      </a:r>
                    </a:p>
                  </a:txBody>
                  <a:tcPr marL="28134" marR="28134" marT="18756" marB="18756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7096304"/>
                  </a:ext>
                </a:extLst>
              </a:tr>
              <a:tr h="143150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3</a:t>
                      </a:r>
                    </a:p>
                  </a:txBody>
                  <a:tcPr marL="28134" marR="28134" marT="18756" marB="18756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 dirty="0" err="1">
                          <a:effectLst/>
                        </a:rPr>
                        <a:t>Haus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am</a:t>
                      </a:r>
                      <a:r>
                        <a:rPr lang="cs-CZ" sz="800" dirty="0">
                          <a:effectLst/>
                        </a:rPr>
                        <a:t> Strom </a:t>
                      </a:r>
                      <a:r>
                        <a:rPr lang="cs-CZ" sz="800" dirty="0" err="1">
                          <a:effectLst/>
                        </a:rPr>
                        <a:t>gGmbH</a:t>
                      </a:r>
                      <a:endParaRPr lang="cs-CZ" sz="800" dirty="0">
                        <a:effectLst/>
                      </a:endParaRPr>
                    </a:p>
                  </a:txBody>
                  <a:tcPr marL="28134" marR="28134" marT="18756" marB="18756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3490579"/>
                  </a:ext>
                </a:extLst>
              </a:tr>
              <a:tr h="268842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4</a:t>
                      </a:r>
                    </a:p>
                  </a:txBody>
                  <a:tcPr marL="28134" marR="28134" marT="18756" marB="18756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 dirty="0" err="1">
                          <a:effectLst/>
                        </a:rPr>
                        <a:t>Biererlebnis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Kommunbrauhaus</a:t>
                      </a:r>
                      <a:endParaRPr lang="cs-CZ" sz="800" dirty="0">
                        <a:effectLst/>
                      </a:endParaRPr>
                    </a:p>
                  </a:txBody>
                  <a:tcPr marL="28134" marR="28134" marT="18756" marB="18756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290132"/>
                  </a:ext>
                </a:extLst>
              </a:tr>
              <a:tr h="268842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5</a:t>
                      </a:r>
                    </a:p>
                  </a:txBody>
                  <a:tcPr marL="28134" marR="28134" marT="18756" marB="18756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 dirty="0" err="1">
                          <a:effectLst/>
                        </a:rPr>
                        <a:t>Geschichtspark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Bärnau</a:t>
                      </a:r>
                      <a:r>
                        <a:rPr lang="cs-CZ" sz="800" dirty="0">
                          <a:effectLst/>
                        </a:rPr>
                        <a:t>-Tachov</a:t>
                      </a:r>
                    </a:p>
                  </a:txBody>
                  <a:tcPr marL="28134" marR="28134" marT="18756" marB="18756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1514909"/>
                  </a:ext>
                </a:extLst>
              </a:tr>
              <a:tr h="268842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6</a:t>
                      </a:r>
                    </a:p>
                  </a:txBody>
                  <a:tcPr marL="28134" marR="28134" marT="18756" marB="18756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 dirty="0" err="1">
                          <a:effectLst/>
                        </a:rPr>
                        <a:t>Grafikmuseum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Stiftung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Schreiner</a:t>
                      </a:r>
                      <a:endParaRPr lang="cs-CZ" sz="800" dirty="0">
                        <a:effectLst/>
                      </a:endParaRPr>
                    </a:p>
                  </a:txBody>
                  <a:tcPr marL="28134" marR="28134" marT="18756" marB="18756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448669"/>
                  </a:ext>
                </a:extLst>
              </a:tr>
              <a:tr h="268842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800">
                          <a:effectLst/>
                        </a:rPr>
                        <a:t>7</a:t>
                      </a:r>
                    </a:p>
                  </a:txBody>
                  <a:tcPr marL="28134" marR="28134" marT="18756" marB="18756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cs-CZ" sz="800" dirty="0" err="1">
                          <a:effectLst/>
                        </a:rPr>
                        <a:t>Freilandmuseum</a:t>
                      </a:r>
                      <a:r>
                        <a:rPr lang="cs-CZ" sz="800" dirty="0">
                          <a:effectLst/>
                        </a:rPr>
                        <a:t> </a:t>
                      </a:r>
                      <a:r>
                        <a:rPr lang="cs-CZ" sz="800" dirty="0" err="1">
                          <a:effectLst/>
                        </a:rPr>
                        <a:t>Oberpfalz</a:t>
                      </a:r>
                      <a:endParaRPr lang="cs-CZ" sz="800" dirty="0">
                        <a:effectLst/>
                      </a:endParaRPr>
                    </a:p>
                  </a:txBody>
                  <a:tcPr marL="28134" marR="28134" marT="18756" marB="18756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406129"/>
                  </a:ext>
                </a:extLst>
              </a:tr>
            </a:tbl>
          </a:graphicData>
        </a:graphic>
      </p:graphicFrame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4F19B092-8B4E-9178-F4B1-CC3CBA8659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3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21"/>
    </mc:Choice>
    <mc:Fallback xmlns="">
      <p:transition spd="slow" advTm="99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EE72DE-66CF-4D21-BDA6-3B712896A86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146959"/>
            <a:ext cx="12192000" cy="9151917"/>
          </a:xfrm>
          <a:prstGeom prst="rect">
            <a:avLst/>
          </a:prstGeom>
        </p:spPr>
      </p:pic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endParaRPr sz="2400"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490115D-DDB3-4883-B86C-9D8C656A7A3F}"/>
              </a:ext>
            </a:extLst>
          </p:cNvPr>
          <p:cNvSpPr/>
          <p:nvPr/>
        </p:nvSpPr>
        <p:spPr>
          <a:xfrm>
            <a:off x="415600" y="567719"/>
            <a:ext cx="11360800" cy="552411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1757F47-AF01-4E5D-9B0D-967EBF2B07E2}"/>
              </a:ext>
            </a:extLst>
          </p:cNvPr>
          <p:cNvSpPr txBox="1"/>
          <p:nvPr/>
        </p:nvSpPr>
        <p:spPr>
          <a:xfrm>
            <a:off x="1097752" y="704589"/>
            <a:ext cx="99964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PRŮBĚŽNÝ REPORT Z DIGITÁLNÍ KAMPANĚ MES. BOT/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ZWISCHENBERICHT DER DIGITALEN KAMPAGNE MES. BOT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616BEC3A-63F0-44C7-A9F3-99532551D15C}"/>
              </a:ext>
            </a:extLst>
          </p:cNvPr>
          <p:cNvCxnSpPr>
            <a:cxnSpLocks/>
          </p:cNvCxnSpPr>
          <p:nvPr/>
        </p:nvCxnSpPr>
        <p:spPr>
          <a:xfrm>
            <a:off x="6024260" y="1270000"/>
            <a:ext cx="0" cy="4740795"/>
          </a:xfrm>
          <a:prstGeom prst="line">
            <a:avLst/>
          </a:prstGeom>
          <a:ln>
            <a:solidFill>
              <a:srgbClr val="4A7DB5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CF573E5-8519-41ED-B10B-E6EFB0BBD939}"/>
              </a:ext>
            </a:extLst>
          </p:cNvPr>
          <p:cNvSpPr txBox="1"/>
          <p:nvPr/>
        </p:nvSpPr>
        <p:spPr>
          <a:xfrm>
            <a:off x="606065" y="1452138"/>
            <a:ext cx="4315202" cy="632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029">
              <a:lnSpc>
                <a:spcPct val="95000"/>
              </a:lnSpc>
              <a:buSzPts val="1450"/>
            </a:pPr>
            <a:r>
              <a:rPr lang="cs-CZ" sz="1333" dirty="0">
                <a:latin typeface="Calibri" panose="020F0502020204030204" pitchFamily="34" charset="0"/>
                <a:cs typeface="Calibri" panose="020F0502020204030204" pitchFamily="34" charset="0"/>
              </a:rPr>
              <a:t>DALŠÍ INFORMACE A MOŽNOSTI:</a:t>
            </a:r>
          </a:p>
          <a:p>
            <a:pPr marL="182029">
              <a:lnSpc>
                <a:spcPct val="95000"/>
              </a:lnSpc>
              <a:buSzPts val="1450"/>
            </a:pPr>
            <a:endParaRPr lang="cs-CZ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>
              <a:lnSpc>
                <a:spcPct val="95000"/>
              </a:lnSpc>
              <a:buSzPts val="1450"/>
            </a:pPr>
            <a:r>
              <a:rPr lang="cs-CZ" sz="1333" b="1" dirty="0">
                <a:latin typeface="Calibri" panose="020F0502020204030204" pitchFamily="34" charset="0"/>
                <a:cs typeface="Calibri" panose="020F0502020204030204" pitchFamily="34" charset="0"/>
              </a:rPr>
              <a:t>PRO STÁVAJÍCÍ MUZEA ( JIŽ ZAHRNUTA V MES. BOTU)</a:t>
            </a:r>
          </a:p>
          <a:p>
            <a:pPr marL="467779" indent="-285750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r>
              <a:rPr lang="cs-CZ" sz="1333" dirty="0">
                <a:latin typeface="Calibri" panose="020F0502020204030204" pitchFamily="34" charset="0"/>
                <a:cs typeface="Calibri" panose="020F0502020204030204" pitchFamily="34" charset="0"/>
              </a:rPr>
              <a:t>PŘI TESTOVACÍM REŽIMU DO KONCE ROKU 2022 BYLO ZAPOJENÍ I SPRÁVA BEZPLATNÉ, PŘI ZÁJMU O POKRAČOVÁNÍ V PROGRAMU 1000 CZK/ROK MUZEUM </a:t>
            </a:r>
          </a:p>
          <a:p>
            <a:pPr marL="467779" indent="-285750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endParaRPr lang="cs-CZ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>
              <a:lnSpc>
                <a:spcPct val="95000"/>
              </a:lnSpc>
              <a:buSzPts val="1450"/>
            </a:pPr>
            <a:r>
              <a:rPr lang="cs-CZ" sz="1333" b="1" dirty="0">
                <a:latin typeface="Calibri" panose="020F0502020204030204" pitchFamily="34" charset="0"/>
                <a:cs typeface="Calibri" panose="020F0502020204030204" pitchFamily="34" charset="0"/>
              </a:rPr>
              <a:t>PRO NOVÉ ZÁJEMCE</a:t>
            </a:r>
          </a:p>
          <a:p>
            <a:pPr marL="467779" indent="-285750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r>
              <a:rPr lang="cs-CZ" sz="1333" dirty="0">
                <a:latin typeface="Calibri" panose="020F0502020204030204" pitchFamily="34" charset="0"/>
                <a:cs typeface="Calibri" panose="020F0502020204030204" pitchFamily="34" charset="0"/>
              </a:rPr>
              <a:t>500 CZK ZA VYTVOŘENÍ A PŘIDÁNÍ DO MES. BOTA</a:t>
            </a:r>
          </a:p>
          <a:p>
            <a:pPr marL="467779" indent="-285750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r>
              <a:rPr lang="cs-CZ" sz="1333" dirty="0">
                <a:latin typeface="Calibri" panose="020F0502020204030204" pitchFamily="34" charset="0"/>
                <a:cs typeface="Calibri" panose="020F0502020204030204" pitchFamily="34" charset="0"/>
              </a:rPr>
              <a:t>1000 CZK/ROK</a:t>
            </a:r>
          </a:p>
          <a:p>
            <a:pPr marL="467779" indent="-285750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endParaRPr lang="cs-CZ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7779" indent="-285750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r>
              <a:rPr lang="cs-CZ" sz="1333" dirty="0">
                <a:latin typeface="Calibri" panose="020F0502020204030204" pitchFamily="34" charset="0"/>
                <a:cs typeface="Calibri" panose="020F0502020204030204" pitchFamily="34" charset="0"/>
              </a:rPr>
              <a:t>PROSIME O VYJADRENI OHLEDNE VAŠEHO ZAJMU UCASTNIT SE MES. BOTU I PRISTI ROK DO KONCE LISTOPADU/</a:t>
            </a:r>
            <a:r>
              <a:rPr lang="cs-CZ" sz="1333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PRODLOUŽENO DO KONCE PROSINCE </a:t>
            </a:r>
            <a:r>
              <a:rPr lang="cs-CZ" sz="1333" dirty="0">
                <a:latin typeface="Calibri" panose="020F0502020204030204" pitchFamily="34" charset="0"/>
                <a:cs typeface="Calibri" panose="020F0502020204030204" pitchFamily="34" charset="0"/>
              </a:rPr>
              <a:t>– V PŘÍPADĚ ZÁJMU VÍCE NEŽ 10TI MUZEÍ, MŮŽE PROJEKT POKRAČOVAT ZA PODMÍNEK VÝŠE</a:t>
            </a:r>
          </a:p>
          <a:p>
            <a:pPr marL="182029">
              <a:lnSpc>
                <a:spcPct val="95000"/>
              </a:lnSpc>
              <a:buSzPts val="1450"/>
            </a:pPr>
            <a:endParaRPr lang="cs-CZ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>
              <a:lnSpc>
                <a:spcPct val="95000"/>
              </a:lnSpc>
              <a:buSzPts val="1450"/>
            </a:pPr>
            <a:r>
              <a:rPr lang="cs-CZ" sz="1333" b="1" dirty="0">
                <a:latin typeface="Calibri" panose="020F0502020204030204" pitchFamily="34" charset="0"/>
                <a:cs typeface="Calibri" panose="020F0502020204030204" pitchFamily="34" charset="0"/>
              </a:rPr>
              <a:t>SEZNAM ZUCASTNENYCH MUZEI</a:t>
            </a:r>
          </a:p>
          <a:p>
            <a:pPr marL="410623" indent="-228594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r>
              <a:rPr lang="cs-CZ" sz="1333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https://docs.google.com/spreadsheets/d/1GVXnc8iOuwRcya2NFPlavHwca3jhnQ3as_QEv61wogA/edit?usp=sharing</a:t>
            </a:r>
            <a:endParaRPr lang="cs-CZ" sz="1333" u="sng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0623" indent="-228594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endParaRPr lang="cs-CZ" sz="1333" u="sng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0623" indent="-228594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endParaRPr lang="cs-CZ" sz="1333" u="sng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0623" indent="-228594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endParaRPr lang="cs-CZ" sz="1333" u="sng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029">
              <a:lnSpc>
                <a:spcPct val="95000"/>
              </a:lnSpc>
              <a:buSzPts val="1450"/>
            </a:pPr>
            <a:endParaRPr lang="cs-CZ" sz="1333" u="sng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0623" indent="-228594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endParaRPr lang="cs-CZ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0623" indent="-228594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endParaRPr lang="cs-CZ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0623" indent="-228594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endParaRPr lang="cs-CZ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0623" indent="-228594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endParaRPr lang="cs-CZ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0623" indent="-228594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endParaRPr lang="cs-CZ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>
              <a:lnSpc>
                <a:spcPct val="95000"/>
              </a:lnSpc>
              <a:buSzPts val="1450"/>
            </a:pPr>
            <a:endParaRPr lang="cs-CZ" sz="1333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FF5B6B1-7C28-760C-7223-0AFB2361963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98260" y="1437180"/>
            <a:ext cx="2252000" cy="388388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2CC1CF8-6F7E-F71B-5CB4-125A80B9DD18}"/>
              </a:ext>
            </a:extLst>
          </p:cNvPr>
          <p:cNvSpPr txBox="1"/>
          <p:nvPr/>
        </p:nvSpPr>
        <p:spPr>
          <a:xfrm>
            <a:off x="7127254" y="1452138"/>
            <a:ext cx="4368822" cy="561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WEITERE INFORMATIONEN UND OPTIONEN:</a:t>
            </a:r>
          </a:p>
          <a:p>
            <a:endParaRPr lang="cs-CZ" sz="1200" dirty="0"/>
          </a:p>
          <a:p>
            <a:r>
              <a:rPr lang="cs-CZ" sz="1200" b="1" dirty="0"/>
              <a:t>FÜR BESTEHENDE MUSEEN (BEREITS IM MES. BOT ENTHALTEN)</a:t>
            </a:r>
          </a:p>
          <a:p>
            <a:pPr>
              <a:buFont typeface="Arial" pitchFamily="34" charset="0"/>
              <a:buChar char="•"/>
            </a:pPr>
            <a:r>
              <a:rPr lang="cs-CZ" sz="1200" dirty="0"/>
              <a:t>IM TESTMODUS BIS ENDE 2022, DIE TEILNAHME UND VERWALTUNG WAREN KOSTENLOS, BEI INTERESSE AN DER FORTSETZUNG  1000 CZK/JAHR MUSEUM </a:t>
            </a:r>
          </a:p>
          <a:p>
            <a:endParaRPr lang="cs-CZ" sz="1200" dirty="0"/>
          </a:p>
          <a:p>
            <a:r>
              <a:rPr lang="cs-CZ" sz="1200" b="1" dirty="0"/>
              <a:t>FÜR NEUE BEWERBER</a:t>
            </a:r>
          </a:p>
          <a:p>
            <a:pPr>
              <a:buFont typeface="Arial" pitchFamily="34" charset="0"/>
              <a:buChar char="•"/>
            </a:pPr>
            <a:r>
              <a:rPr lang="cs-CZ" sz="1200" dirty="0"/>
              <a:t>500 CZK FÜR DIE ERSTELLUNG UND HINZUFÜGEN DES MES. BOT</a:t>
            </a:r>
          </a:p>
          <a:p>
            <a:pPr>
              <a:buFont typeface="Arial" pitchFamily="34" charset="0"/>
              <a:buChar char="•"/>
            </a:pPr>
            <a:r>
              <a:rPr lang="cs-CZ" sz="1200" dirty="0"/>
              <a:t>1000 CZK/JAHR</a:t>
            </a:r>
          </a:p>
          <a:p>
            <a:pPr>
              <a:buFont typeface="Arial" pitchFamily="34" charset="0"/>
              <a:buChar char="•"/>
            </a:pPr>
            <a:r>
              <a:rPr lang="cs-CZ" sz="1200" dirty="0"/>
              <a:t>BITTE UM MITTEILUNG S BIS ENDE NOVEMBER, OB SIE INTERESSE AN DER TEILNAHME AM MESSENBER BOT IM NÄCHSTEN JAHR  HABEN- WENN MEHR ALS 10 MUSEEN INTERESSIERT SIND, KANN DAS PROJEKT UNTER DEN OBEN GENANNTEN BEDINGUNGEN FORTGESETZT WERDEN</a:t>
            </a:r>
          </a:p>
          <a:p>
            <a:r>
              <a:rPr lang="cs-CZ" sz="1400" dirty="0"/>
              <a:t> </a:t>
            </a:r>
            <a:endParaRPr lang="cs-CZ" sz="1333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>
              <a:lnSpc>
                <a:spcPct val="95000"/>
              </a:lnSpc>
              <a:buSzPts val="1450"/>
            </a:pPr>
            <a:r>
              <a:rPr lang="cs-CZ" sz="1333" dirty="0">
                <a:latin typeface="Calibri" panose="020F0502020204030204" pitchFamily="34" charset="0"/>
                <a:cs typeface="Calibri" panose="020F0502020204030204" pitchFamily="34" charset="0"/>
              </a:rPr>
              <a:t>LISTE DER TEILNEHMENDEN MUSEEN</a:t>
            </a:r>
          </a:p>
          <a:p>
            <a:pPr marL="182029">
              <a:lnSpc>
                <a:spcPct val="95000"/>
              </a:lnSpc>
              <a:buSzPts val="1450"/>
            </a:pPr>
            <a:endParaRPr lang="cs-CZ" sz="1333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0623" indent="-228594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r>
              <a:rPr lang="cs-CZ" sz="1333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https://docs.google.com/spreadsheets/d/1GVXnc8iOuwRcya2NFPlavHwca3jhnQ3as_QEv61wogA/edit?usp=sharing</a:t>
            </a:r>
            <a:endParaRPr lang="cs-CZ" sz="1333" u="sng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029">
              <a:lnSpc>
                <a:spcPct val="95000"/>
              </a:lnSpc>
              <a:buSzPts val="1450"/>
            </a:pPr>
            <a:endParaRPr lang="cs-CZ" sz="1333" u="sng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0623" indent="-228594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endParaRPr lang="cs-CZ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0623" indent="-228594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endParaRPr lang="cs-CZ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0623" indent="-228594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endParaRPr lang="cs-CZ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0623" indent="-228594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endParaRPr lang="cs-CZ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0623" indent="-228594">
              <a:lnSpc>
                <a:spcPct val="95000"/>
              </a:lnSpc>
              <a:buSzPts val="1450"/>
              <a:buFont typeface="Arial" panose="020B0604020202020204" pitchFamily="34" charset="0"/>
              <a:buChar char="•"/>
            </a:pPr>
            <a:endParaRPr lang="cs-CZ" sz="13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029">
              <a:lnSpc>
                <a:spcPct val="95000"/>
              </a:lnSpc>
              <a:buSzPts val="1450"/>
            </a:pPr>
            <a:endParaRPr lang="cs-CZ" sz="1333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Video 14">
            <a:hlinkClick r:id="" action="ppaction://media"/>
            <a:extLst>
              <a:ext uri="{FF2B5EF4-FFF2-40B4-BE49-F238E27FC236}">
                <a16:creationId xmlns:a16="http://schemas.microsoft.com/office/drawing/2014/main" id="{CA6569E6-701F-D14E-C398-3B1B50E31C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9356247" y="5329754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7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93"/>
    </mc:Choice>
    <mc:Fallback xmlns="">
      <p:transition spd="slow" advTm="111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EE72DE-66CF-4D21-BDA6-3B712896A86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146959"/>
            <a:ext cx="12192000" cy="9151917"/>
          </a:xfrm>
          <a:prstGeom prst="rect">
            <a:avLst/>
          </a:prstGeom>
        </p:spPr>
      </p:pic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endParaRPr sz="2400"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490115D-DDB3-4883-B86C-9D8C656A7A3F}"/>
              </a:ext>
            </a:extLst>
          </p:cNvPr>
          <p:cNvSpPr/>
          <p:nvPr/>
        </p:nvSpPr>
        <p:spPr>
          <a:xfrm>
            <a:off x="415600" y="567719"/>
            <a:ext cx="11360800" cy="552411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Děkuji za Vaši pozornost!</a:t>
            </a:r>
          </a:p>
          <a:p>
            <a:pPr algn="ctr"/>
            <a:endParaRPr lang="cs-CZ" sz="2400" dirty="0">
              <a:solidFill>
                <a:schemeClr val="tx1"/>
              </a:solidFill>
            </a:endParaRPr>
          </a:p>
          <a:p>
            <a:pPr algn="ctr"/>
            <a:r>
              <a:rPr lang="cs-CZ" sz="2400" dirty="0" err="1">
                <a:solidFill>
                  <a:schemeClr val="tx1"/>
                </a:solidFill>
              </a:rPr>
              <a:t>Danke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für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Ihre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Aufmerksamkeit</a:t>
            </a:r>
            <a:r>
              <a:rPr lang="cs-CZ" sz="2400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AD812C6-D9E0-4DB7-907A-D09408D02FE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7712" y="3341167"/>
            <a:ext cx="4148688" cy="2750667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87FB498B-E3B3-B6C2-0CDA-6D5E78C494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5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7"/>
    </mc:Choice>
    <mc:Fallback xmlns="">
      <p:transition spd="slow" advTm="11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656</Words>
  <Application>Microsoft Office PowerPoint</Application>
  <PresentationFormat>Breitbild</PresentationFormat>
  <Paragraphs>143</Paragraphs>
  <Slides>6</Slides>
  <Notes>6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Motiv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Soňa Handschuhová</dc:creator>
  <cp:lastModifiedBy>Dana Biskup</cp:lastModifiedBy>
  <cp:revision>6</cp:revision>
  <dcterms:created xsi:type="dcterms:W3CDTF">2022-10-28T13:15:33Z</dcterms:created>
  <dcterms:modified xsi:type="dcterms:W3CDTF">2023-01-27T09:25:06Z</dcterms:modified>
</cp:coreProperties>
</file>